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06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362"/>
            <a:ext cx="9144000" cy="6715276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633406" y="2564904"/>
            <a:ext cx="5863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cap="all" dirty="0" err="1" smtClean="0"/>
              <a:t>R&amp;i</a:t>
            </a:r>
            <a:r>
              <a:rPr lang="it-IT" sz="2800" b="1" cap="all" dirty="0" smtClean="0"/>
              <a:t> in the "</a:t>
            </a:r>
            <a:r>
              <a:rPr lang="it-IT" sz="2800" b="1" cap="all" dirty="0" err="1"/>
              <a:t>eusair</a:t>
            </a:r>
            <a:r>
              <a:rPr lang="it-IT" sz="2800" b="1" cap="all" dirty="0"/>
              <a:t> </a:t>
            </a:r>
            <a:r>
              <a:rPr lang="it-IT" sz="2800" b="1" cap="all" dirty="0" smtClean="0"/>
              <a:t>« </a:t>
            </a:r>
            <a:r>
              <a:rPr lang="it-IT" sz="2800" b="1" cap="all" dirty="0" err="1" smtClean="0"/>
              <a:t>mACROREGION</a:t>
            </a:r>
            <a:endParaRPr lang="it-IT" sz="2800" b="1" cap="all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5292080" y="4349081"/>
            <a:ext cx="327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Dr. Ales GNAMUS, S3 Platform, </a:t>
            </a:r>
          </a:p>
          <a:p>
            <a:r>
              <a:rPr lang="en-US" dirty="0" smtClean="0"/>
              <a:t>EC-JRC, Growth &amp; Innovation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2771800" y="3013501"/>
            <a:ext cx="5360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2"/>
                </a:solidFill>
              </a:rPr>
              <a:t>The role of Innovation </a:t>
            </a:r>
            <a:r>
              <a:rPr lang="en-US" sz="2400" b="1" dirty="0" smtClean="0">
                <a:solidFill>
                  <a:schemeClr val="tx2"/>
                </a:solidFill>
              </a:rPr>
              <a:t>Ecosystems, </a:t>
            </a:r>
            <a:r>
              <a:rPr lang="en-US" sz="2400" b="1" dirty="0" smtClean="0">
                <a:solidFill>
                  <a:schemeClr val="tx2"/>
                </a:solidFill>
              </a:rPr>
              <a:t>Smart </a:t>
            </a:r>
            <a:r>
              <a:rPr lang="en-US" sz="2400" b="1" dirty="0" err="1" smtClean="0">
                <a:solidFill>
                  <a:schemeClr val="tx2"/>
                </a:solidFill>
              </a:rPr>
              <a:t>Specialisation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en-US" sz="2400" b="1" dirty="0" smtClean="0">
                <a:solidFill>
                  <a:schemeClr val="tx2"/>
                </a:solidFill>
              </a:rPr>
              <a:t>and Finance</a:t>
            </a:r>
            <a:endParaRPr lang="en-GB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10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362"/>
            <a:ext cx="9144000" cy="6715276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4068" y="2060848"/>
            <a:ext cx="8999932" cy="4216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GB" altLang="en-US" sz="2000" b="1" dirty="0" smtClean="0">
                <a:solidFill>
                  <a:schemeClr val="tx2"/>
                </a:solidFill>
              </a:rPr>
              <a:t>R&amp;I in the EUSAIR - The </a:t>
            </a:r>
            <a:r>
              <a:rPr lang="en-GB" altLang="en-US" sz="2000" b="1" dirty="0">
                <a:solidFill>
                  <a:schemeClr val="tx2"/>
                </a:solidFill>
              </a:rPr>
              <a:t>role of Innovation Ecosystems and </a:t>
            </a:r>
            <a:r>
              <a:rPr lang="en-GB" altLang="en-US" sz="2000" b="1" dirty="0" smtClean="0">
                <a:solidFill>
                  <a:schemeClr val="tx2"/>
                </a:solidFill>
              </a:rPr>
              <a:t>S3 - </a:t>
            </a:r>
            <a:r>
              <a:rPr lang="en-GB" altLang="en-US" sz="2000" b="1" dirty="0" smtClean="0">
                <a:solidFill>
                  <a:schemeClr val="bg1">
                    <a:lumMod val="65000"/>
                  </a:schemeClr>
                </a:solidFill>
              </a:rPr>
              <a:t>3 </a:t>
            </a:r>
            <a:r>
              <a:rPr lang="en-GB" altLang="en-US" sz="2000" b="1" dirty="0" smtClean="0">
                <a:solidFill>
                  <a:schemeClr val="bg1">
                    <a:lumMod val="65000"/>
                  </a:schemeClr>
                </a:solidFill>
              </a:rPr>
              <a:t>Panels</a:t>
            </a:r>
            <a:r>
              <a:rPr lang="en-GB" altLang="en-US" sz="20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altLang="en-US" sz="2000" b="1" dirty="0" smtClean="0">
                <a:solidFill>
                  <a:schemeClr val="bg1">
                    <a:lumMod val="65000"/>
                  </a:schemeClr>
                </a:solidFill>
              </a:rPr>
              <a:t>:</a:t>
            </a:r>
          </a:p>
          <a:p>
            <a:pPr eaLnBrk="1" hangingPunct="1"/>
            <a:endParaRPr lang="en-GB" altLang="en-US" sz="2000" b="1" dirty="0" smtClean="0">
              <a:solidFill>
                <a:schemeClr val="tx2"/>
              </a:solidFill>
            </a:endParaRPr>
          </a:p>
          <a:p>
            <a:pPr eaLnBrk="1" hangingPunct="1"/>
            <a:r>
              <a:rPr lang="en-GB" altLang="en-US" sz="1600" b="1" dirty="0">
                <a:solidFill>
                  <a:schemeClr val="accent6"/>
                </a:solidFill>
              </a:rPr>
              <a:t>Panel 1:</a:t>
            </a:r>
            <a:r>
              <a:rPr lang="en-GB" altLang="en-US" sz="1600" b="1" dirty="0">
                <a:solidFill>
                  <a:schemeClr val="tx2"/>
                </a:solidFill>
              </a:rPr>
              <a:t> </a:t>
            </a:r>
            <a:r>
              <a:rPr lang="en-GB" altLang="en-US" sz="1600" b="1" dirty="0">
                <a:solidFill>
                  <a:schemeClr val="accent6"/>
                </a:solidFill>
              </a:rPr>
              <a:t>Reinforcing Innovation Capacities and </a:t>
            </a:r>
            <a:r>
              <a:rPr lang="en-GB" altLang="en-US" sz="1600" b="1" dirty="0">
                <a:solidFill>
                  <a:schemeClr val="accent6"/>
                </a:solidFill>
              </a:rPr>
              <a:t>Ecosystems: </a:t>
            </a:r>
            <a:r>
              <a:rPr lang="en-GB" altLang="en-US" sz="1600" b="1" dirty="0">
                <a:solidFill>
                  <a:schemeClr val="accent6"/>
                </a:solidFill>
              </a:rPr>
              <a:t>Smart Specialization and Funding </a:t>
            </a:r>
            <a:r>
              <a:rPr lang="en-GB" altLang="en-US" sz="1600" b="1" dirty="0">
                <a:solidFill>
                  <a:schemeClr val="accent6"/>
                </a:solidFill>
              </a:rPr>
              <a:t>Synergies</a:t>
            </a:r>
          </a:p>
          <a:p>
            <a:pPr eaLnBrk="1" hangingPunct="1"/>
            <a:endParaRPr lang="en-US" altLang="en-US" sz="1600" b="1" dirty="0" smtClean="0">
              <a:solidFill>
                <a:schemeClr val="tx2"/>
              </a:solidFill>
            </a:endParaRPr>
          </a:p>
          <a:p>
            <a:pPr eaLnBrk="1" hangingPunct="1"/>
            <a:endParaRPr lang="en-US" altLang="en-US" sz="1600" b="1" dirty="0" smtClean="0">
              <a:solidFill>
                <a:schemeClr val="tx2"/>
              </a:solidFill>
            </a:endParaRPr>
          </a:p>
          <a:p>
            <a:pPr eaLnBrk="1" hangingPunct="1"/>
            <a:endParaRPr lang="en-US" altLang="en-US" sz="1600" b="1" dirty="0">
              <a:solidFill>
                <a:schemeClr val="tx2"/>
              </a:solidFill>
            </a:endParaRPr>
          </a:p>
          <a:p>
            <a:pPr eaLnBrk="1" hangingPunct="1"/>
            <a:r>
              <a:rPr lang="en-US" altLang="en-US" sz="1600" b="1" dirty="0" smtClean="0">
                <a:solidFill>
                  <a:srgbClr val="C00000"/>
                </a:solidFill>
              </a:rPr>
              <a:t>Panel 2: </a:t>
            </a:r>
            <a:r>
              <a:rPr lang="en-GB" altLang="en-US" sz="1600" b="1" dirty="0">
                <a:solidFill>
                  <a:srgbClr val="C00000"/>
                </a:solidFill>
              </a:rPr>
              <a:t>EUSAIR Key Actors: Examples and good practices from Clusters and Research </a:t>
            </a:r>
            <a:r>
              <a:rPr lang="en-GB" altLang="en-US" sz="1600" b="1" dirty="0">
                <a:solidFill>
                  <a:srgbClr val="C00000"/>
                </a:solidFill>
              </a:rPr>
              <a:t>Systems</a:t>
            </a:r>
          </a:p>
          <a:p>
            <a:pPr eaLnBrk="1" hangingPunct="1"/>
            <a:endParaRPr lang="en-US" altLang="en-US" sz="1600" b="1" dirty="0" smtClean="0">
              <a:solidFill>
                <a:schemeClr val="tx2"/>
              </a:solidFill>
            </a:endParaRPr>
          </a:p>
          <a:p>
            <a:pPr eaLnBrk="1" hangingPunct="1"/>
            <a:endParaRPr lang="en-US" altLang="en-US" sz="1600" b="1" dirty="0">
              <a:solidFill>
                <a:schemeClr val="tx2"/>
              </a:solidFill>
            </a:endParaRPr>
          </a:p>
          <a:p>
            <a:pPr eaLnBrk="1" hangingPunct="1"/>
            <a:endParaRPr lang="en-US" altLang="en-US" sz="1600" b="1" dirty="0" smtClean="0">
              <a:solidFill>
                <a:schemeClr val="tx2"/>
              </a:solidFill>
            </a:endParaRPr>
          </a:p>
          <a:p>
            <a:pPr eaLnBrk="1" hangingPunct="1"/>
            <a:r>
              <a:rPr lang="en-US" altLang="en-US" sz="1600" b="1" dirty="0" smtClean="0">
                <a:solidFill>
                  <a:schemeClr val="accent3">
                    <a:lumMod val="75000"/>
                  </a:schemeClr>
                </a:solidFill>
              </a:rPr>
              <a:t>Panel 3:</a:t>
            </a:r>
            <a:r>
              <a:rPr lang="en-US" altLang="en-US" sz="1600" b="1" dirty="0" smtClean="0">
                <a:solidFill>
                  <a:schemeClr val="tx2"/>
                </a:solidFill>
              </a:rPr>
              <a:t> </a:t>
            </a:r>
            <a:r>
              <a:rPr lang="en-GB" altLang="en-US" sz="1600" b="1" dirty="0">
                <a:solidFill>
                  <a:schemeClr val="accent3">
                    <a:lumMod val="75000"/>
                  </a:schemeClr>
                </a:solidFill>
              </a:rPr>
              <a:t>Boosting public-private investments in the </a:t>
            </a:r>
            <a:r>
              <a:rPr lang="en-GB" altLang="en-US" sz="1600" b="1" dirty="0">
                <a:solidFill>
                  <a:schemeClr val="accent3">
                    <a:lumMod val="75000"/>
                  </a:schemeClr>
                </a:solidFill>
              </a:rPr>
              <a:t>EUSAIR/Maximizing </a:t>
            </a:r>
            <a:r>
              <a:rPr lang="en-GB" altLang="en-US" sz="1600" b="1" dirty="0">
                <a:solidFill>
                  <a:schemeClr val="accent3">
                    <a:lumMod val="75000"/>
                  </a:schemeClr>
                </a:solidFill>
              </a:rPr>
              <a:t>the use of EU funding opportunities for the </a:t>
            </a:r>
            <a:r>
              <a:rPr lang="en-GB" altLang="en-US" sz="1600" b="1" dirty="0">
                <a:solidFill>
                  <a:schemeClr val="accent3">
                    <a:lumMod val="75000"/>
                  </a:schemeClr>
                </a:solidFill>
              </a:rPr>
              <a:t>valorisation </a:t>
            </a:r>
            <a:r>
              <a:rPr lang="en-GB" altLang="en-US" sz="1600" b="1" dirty="0">
                <a:solidFill>
                  <a:schemeClr val="accent3">
                    <a:lumMod val="75000"/>
                  </a:schemeClr>
                </a:solidFill>
              </a:rPr>
              <a:t>of research results </a:t>
            </a:r>
            <a:endParaRPr lang="en-GB" altLang="en-US" sz="1600" b="1" dirty="0">
              <a:solidFill>
                <a:schemeClr val="accent3">
                  <a:lumMod val="75000"/>
                </a:schemeClr>
              </a:solidFill>
            </a:endParaRPr>
          </a:p>
          <a:p>
            <a:pPr eaLnBrk="1" hangingPunct="1"/>
            <a:endParaRPr lang="en-US" altLang="en-US" sz="1600" b="1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96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362"/>
            <a:ext cx="9144000" cy="6715276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4068" y="2060848"/>
            <a:ext cx="8999932" cy="446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GB" altLang="en-US" sz="2000" b="1" dirty="0" smtClean="0">
                <a:solidFill>
                  <a:schemeClr val="tx2"/>
                </a:solidFill>
              </a:rPr>
              <a:t>R&amp;I in the EUSAIR </a:t>
            </a:r>
            <a:r>
              <a:rPr lang="en-GB" altLang="en-US" sz="2000" b="1" dirty="0" smtClean="0">
                <a:solidFill>
                  <a:schemeClr val="tx2"/>
                </a:solidFill>
              </a:rPr>
              <a:t>- </a:t>
            </a:r>
            <a:r>
              <a:rPr lang="en-GB" altLang="en-US" sz="2000" b="1" dirty="0" smtClean="0">
                <a:solidFill>
                  <a:schemeClr val="bg1">
                    <a:lumMod val="65000"/>
                  </a:schemeClr>
                </a:solidFill>
              </a:rPr>
              <a:t>3 </a:t>
            </a:r>
            <a:r>
              <a:rPr lang="en-GB" altLang="en-US" sz="2000" b="1" dirty="0" smtClean="0">
                <a:solidFill>
                  <a:schemeClr val="bg1">
                    <a:lumMod val="65000"/>
                  </a:schemeClr>
                </a:solidFill>
              </a:rPr>
              <a:t>Panels</a:t>
            </a:r>
            <a:r>
              <a:rPr lang="en-GB" altLang="en-US" sz="20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altLang="en-US" sz="2000" b="1" dirty="0" smtClean="0">
                <a:solidFill>
                  <a:schemeClr val="bg1">
                    <a:lumMod val="65000"/>
                  </a:schemeClr>
                </a:solidFill>
              </a:rPr>
              <a:t>:</a:t>
            </a:r>
          </a:p>
          <a:p>
            <a:pPr eaLnBrk="1" hangingPunct="1"/>
            <a:endParaRPr lang="en-GB" altLang="en-US" sz="800" b="1" dirty="0" smtClean="0">
              <a:solidFill>
                <a:schemeClr val="tx2"/>
              </a:solidFill>
            </a:endParaRPr>
          </a:p>
          <a:p>
            <a:pPr eaLnBrk="1" hangingPunct="1"/>
            <a:r>
              <a:rPr lang="en-GB" altLang="en-US" sz="1600" b="1" dirty="0">
                <a:solidFill>
                  <a:schemeClr val="accent6"/>
                </a:solidFill>
              </a:rPr>
              <a:t>Panel 1:</a:t>
            </a:r>
            <a:r>
              <a:rPr lang="en-GB" altLang="en-US" sz="1600" b="1" dirty="0">
                <a:solidFill>
                  <a:schemeClr val="tx2"/>
                </a:solidFill>
              </a:rPr>
              <a:t> </a:t>
            </a:r>
            <a:r>
              <a:rPr lang="en-GB" altLang="en-US" sz="1600" b="1" dirty="0">
                <a:solidFill>
                  <a:schemeClr val="accent6"/>
                </a:solidFill>
              </a:rPr>
              <a:t>Reinforcing Innovation Capacities and </a:t>
            </a:r>
            <a:r>
              <a:rPr lang="en-GB" altLang="en-US" sz="1600" b="1" dirty="0">
                <a:solidFill>
                  <a:schemeClr val="accent6"/>
                </a:solidFill>
              </a:rPr>
              <a:t>Ecosystems: </a:t>
            </a:r>
            <a:r>
              <a:rPr lang="en-GB" altLang="en-US" sz="1600" b="1" dirty="0">
                <a:solidFill>
                  <a:schemeClr val="accent6"/>
                </a:solidFill>
              </a:rPr>
              <a:t>Smart Specialization </a:t>
            </a:r>
            <a:r>
              <a:rPr lang="en-GB" altLang="en-US" sz="1600" b="1" dirty="0">
                <a:solidFill>
                  <a:schemeClr val="accent6"/>
                </a:solidFill>
              </a:rPr>
              <a:t>(S3) and </a:t>
            </a:r>
            <a:r>
              <a:rPr lang="en-GB" altLang="en-US" sz="1600" b="1" dirty="0">
                <a:solidFill>
                  <a:schemeClr val="accent6"/>
                </a:solidFill>
              </a:rPr>
              <a:t>Funding </a:t>
            </a:r>
            <a:r>
              <a:rPr lang="en-GB" altLang="en-US" sz="1600" b="1" dirty="0">
                <a:solidFill>
                  <a:schemeClr val="accent6"/>
                </a:solidFill>
              </a:rPr>
              <a:t>Synergies</a:t>
            </a:r>
          </a:p>
          <a:p>
            <a:pPr eaLnBrk="1" hangingPunct="1"/>
            <a:endParaRPr lang="en-GB" altLang="en-US" sz="1600" b="1" dirty="0" smtClean="0">
              <a:solidFill>
                <a:schemeClr val="tx2"/>
              </a:solidFill>
            </a:endParaRPr>
          </a:p>
          <a:p>
            <a:pPr eaLnBrk="1" hangingPunct="1"/>
            <a:r>
              <a:rPr lang="en-US" altLang="en-US" sz="1600" b="1" dirty="0">
                <a:solidFill>
                  <a:schemeClr val="tx2"/>
                </a:solidFill>
              </a:rPr>
              <a:t>R&amp;I Cross cutting issue in EUSAIR Action plan</a:t>
            </a:r>
          </a:p>
          <a:p>
            <a:pPr eaLnBrk="1" hangingPunct="1"/>
            <a:endParaRPr lang="en-US" altLang="en-US" sz="1600" b="1" dirty="0">
              <a:solidFill>
                <a:schemeClr val="tx2"/>
              </a:solidFill>
              <a:sym typeface="Wingdings" panose="05000000000000000000" pitchFamily="2" charset="2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en-US" sz="1600" b="1" dirty="0">
                <a:solidFill>
                  <a:schemeClr val="tx2"/>
                </a:solidFill>
              </a:rPr>
              <a:t>S</a:t>
            </a:r>
            <a:r>
              <a:rPr lang="en-US" altLang="en-US" sz="1600" b="1" dirty="0" smtClean="0">
                <a:solidFill>
                  <a:schemeClr val="tx2"/>
                </a:solidFill>
              </a:rPr>
              <a:t>upport </a:t>
            </a:r>
            <a:r>
              <a:rPr lang="en-US" altLang="en-US" sz="1600" b="1" dirty="0">
                <a:solidFill>
                  <a:schemeClr val="accent6"/>
                </a:solidFill>
              </a:rPr>
              <a:t>well performing </a:t>
            </a:r>
            <a:r>
              <a:rPr lang="en-US" altLang="en-US" sz="1600" b="1" dirty="0">
                <a:solidFill>
                  <a:schemeClr val="accent6"/>
                </a:solidFill>
              </a:rPr>
              <a:t>R&amp;I ecosystems considering all forms of innovation</a:t>
            </a:r>
            <a:r>
              <a:rPr lang="en-US" altLang="en-US" sz="1600" b="1" dirty="0" smtClean="0">
                <a:solidFill>
                  <a:schemeClr val="tx2"/>
                </a:solidFill>
              </a:rPr>
              <a:t>; design </a:t>
            </a:r>
            <a:r>
              <a:rPr lang="en-US" altLang="en-US" sz="1600" b="1" dirty="0">
                <a:solidFill>
                  <a:schemeClr val="tx2"/>
                </a:solidFill>
              </a:rPr>
              <a:t>and implement R&amp;I policies building </a:t>
            </a:r>
            <a:r>
              <a:rPr lang="en-US" altLang="en-US" sz="1600" b="1" dirty="0" smtClean="0">
                <a:solidFill>
                  <a:schemeClr val="tx2"/>
                </a:solidFill>
              </a:rPr>
              <a:t>on </a:t>
            </a:r>
            <a:r>
              <a:rPr lang="en-US" altLang="en-US" sz="1600" b="1" dirty="0">
                <a:solidFill>
                  <a:schemeClr val="accent6"/>
                </a:solidFill>
              </a:rPr>
              <a:t>Multi annual </a:t>
            </a:r>
            <a:r>
              <a:rPr lang="en-US" altLang="en-US" sz="1600" b="1" dirty="0">
                <a:solidFill>
                  <a:schemeClr val="accent6"/>
                </a:solidFill>
              </a:rPr>
              <a:t>approach </a:t>
            </a:r>
            <a:r>
              <a:rPr lang="en-US" altLang="en-US" sz="1600" b="1" dirty="0">
                <a:solidFill>
                  <a:schemeClr val="accent6"/>
                </a:solidFill>
              </a:rPr>
              <a:t>and on </a:t>
            </a:r>
            <a:r>
              <a:rPr lang="en-US" altLang="en-US" sz="1600" b="1" dirty="0">
                <a:solidFill>
                  <a:schemeClr val="accent6"/>
                </a:solidFill>
              </a:rPr>
              <a:t>S3 </a:t>
            </a:r>
            <a:endParaRPr lang="en-US" altLang="en-US" sz="1600" b="1" dirty="0">
              <a:solidFill>
                <a:schemeClr val="accent6"/>
              </a:solidFill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endParaRPr lang="en-US" altLang="en-US" sz="1600" b="1" dirty="0">
              <a:solidFill>
                <a:schemeClr val="tx2"/>
              </a:solidFill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en-US" sz="1600" b="1" dirty="0" smtClean="0">
                <a:solidFill>
                  <a:schemeClr val="tx2"/>
                </a:solidFill>
              </a:rPr>
              <a:t>create </a:t>
            </a:r>
            <a:r>
              <a:rPr lang="en-US" altLang="en-US" sz="1600" b="1" dirty="0">
                <a:solidFill>
                  <a:schemeClr val="tx2"/>
                </a:solidFill>
              </a:rPr>
              <a:t>the right </a:t>
            </a:r>
            <a:r>
              <a:rPr lang="en-US" altLang="en-US" sz="1600" b="1" dirty="0">
                <a:solidFill>
                  <a:schemeClr val="accent6"/>
                </a:solidFill>
              </a:rPr>
              <a:t>framework conditions for </a:t>
            </a:r>
            <a:r>
              <a:rPr lang="en-US" altLang="en-US" sz="1600" b="1" dirty="0">
                <a:solidFill>
                  <a:schemeClr val="accent6"/>
                </a:solidFill>
              </a:rPr>
              <a:t>business R&amp;I investments along value chains </a:t>
            </a:r>
            <a:r>
              <a:rPr lang="en-US" altLang="en-US" sz="1600" b="1" dirty="0" smtClean="0">
                <a:solidFill>
                  <a:schemeClr val="tx2"/>
                </a:solidFill>
              </a:rPr>
              <a:t>(</a:t>
            </a:r>
            <a:r>
              <a:rPr lang="en-US" altLang="en-US" sz="1600" b="1" dirty="0" err="1">
                <a:solidFill>
                  <a:schemeClr val="tx2"/>
                </a:solidFill>
              </a:rPr>
              <a:t>i</a:t>
            </a:r>
            <a:r>
              <a:rPr lang="en-US" altLang="en-US" sz="1600" b="1" dirty="0">
                <a:solidFill>
                  <a:schemeClr val="tx2"/>
                </a:solidFill>
              </a:rPr>
              <a:t>) </a:t>
            </a:r>
            <a:r>
              <a:rPr lang="en-US" altLang="en-US" sz="1600" b="1" dirty="0">
                <a:solidFill>
                  <a:schemeClr val="accent6"/>
                </a:solidFill>
              </a:rPr>
              <a:t>multilevel </a:t>
            </a:r>
            <a:r>
              <a:rPr lang="en-US" altLang="en-US" sz="1600" b="1" dirty="0">
                <a:solidFill>
                  <a:schemeClr val="accent6"/>
                </a:solidFill>
              </a:rPr>
              <a:t>funding </a:t>
            </a:r>
            <a:r>
              <a:rPr lang="en-US" altLang="en-US" sz="1600" b="1" dirty="0">
                <a:solidFill>
                  <a:schemeClr val="accent6"/>
                </a:solidFill>
              </a:rPr>
              <a:t>synergies </a:t>
            </a:r>
            <a:r>
              <a:rPr lang="en-US" altLang="en-US" sz="1600" b="1" dirty="0" smtClean="0">
                <a:solidFill>
                  <a:srgbClr val="002060"/>
                </a:solidFill>
              </a:rPr>
              <a:t>(</a:t>
            </a:r>
            <a:r>
              <a:rPr lang="en-US" altLang="en-US" sz="1600" b="1" dirty="0" smtClean="0">
                <a:solidFill>
                  <a:schemeClr val="tx2"/>
                </a:solidFill>
              </a:rPr>
              <a:t>allocating </a:t>
            </a:r>
            <a:r>
              <a:rPr lang="en-US" altLang="en-US" sz="1600" b="1" dirty="0">
                <a:solidFill>
                  <a:schemeClr val="tx2"/>
                </a:solidFill>
              </a:rPr>
              <a:t>adequate and predictable public </a:t>
            </a:r>
            <a:r>
              <a:rPr lang="en-US" altLang="en-US" sz="1600" b="1" dirty="0" smtClean="0">
                <a:solidFill>
                  <a:schemeClr val="tx2"/>
                </a:solidFill>
              </a:rPr>
              <a:t>investments) (</a:t>
            </a:r>
            <a:r>
              <a:rPr lang="en-US" altLang="en-US" sz="1600" b="1" dirty="0">
                <a:solidFill>
                  <a:schemeClr val="tx2"/>
                </a:solidFill>
              </a:rPr>
              <a:t>ii) building </a:t>
            </a:r>
            <a:r>
              <a:rPr lang="en-US" altLang="en-US" sz="1600" b="1" dirty="0">
                <a:solidFill>
                  <a:schemeClr val="accent6"/>
                </a:solidFill>
              </a:rPr>
              <a:t>innovation capacities</a:t>
            </a:r>
            <a:r>
              <a:rPr lang="en-US" altLang="en-US" sz="1600" b="1" dirty="0" smtClean="0">
                <a:solidFill>
                  <a:schemeClr val="tx2"/>
                </a:solidFill>
              </a:rPr>
              <a:t>, widening policies </a:t>
            </a:r>
            <a:r>
              <a:rPr lang="en-US" altLang="en-US" sz="1600" b="1" dirty="0">
                <a:solidFill>
                  <a:schemeClr val="tx2"/>
                </a:solidFill>
              </a:rPr>
              <a:t>(iii) </a:t>
            </a:r>
            <a:r>
              <a:rPr lang="en-US" altLang="en-US" sz="1600" b="1" dirty="0" smtClean="0">
                <a:solidFill>
                  <a:schemeClr val="tx2"/>
                </a:solidFill>
              </a:rPr>
              <a:t> </a:t>
            </a:r>
            <a:r>
              <a:rPr lang="en-US" altLang="en-US" sz="1600" b="1" dirty="0">
                <a:solidFill>
                  <a:schemeClr val="accent6"/>
                </a:solidFill>
              </a:rPr>
              <a:t>innovative procurement</a:t>
            </a:r>
            <a:r>
              <a:rPr lang="en-US" altLang="en-US" sz="1600" b="1" dirty="0">
                <a:solidFill>
                  <a:schemeClr val="accent6"/>
                </a:solidFill>
              </a:rPr>
              <a:t> </a:t>
            </a:r>
            <a:r>
              <a:rPr lang="en-US" altLang="en-US" sz="1600" b="1" dirty="0" smtClean="0">
                <a:solidFill>
                  <a:schemeClr val="tx2"/>
                </a:solidFill>
              </a:rPr>
              <a:t>(demand-side innovation policies) </a:t>
            </a:r>
            <a:endParaRPr lang="en-US" altLang="en-US" sz="1600" b="1" dirty="0">
              <a:solidFill>
                <a:schemeClr val="tx2"/>
              </a:solidFill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endParaRPr lang="en-US" altLang="en-US" sz="1600" b="1" dirty="0">
              <a:solidFill>
                <a:schemeClr val="tx2"/>
              </a:solidFill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US" altLang="en-US" sz="1600" b="1" dirty="0">
                <a:solidFill>
                  <a:schemeClr val="tx2"/>
                </a:solidFill>
              </a:rPr>
              <a:t>p</a:t>
            </a:r>
            <a:r>
              <a:rPr lang="en-US" altLang="en-US" sz="1600" b="1" dirty="0" smtClean="0">
                <a:solidFill>
                  <a:schemeClr val="tx2"/>
                </a:solidFill>
              </a:rPr>
              <a:t>romote </a:t>
            </a:r>
            <a:r>
              <a:rPr lang="en-US" altLang="en-US" sz="1600" b="1" dirty="0">
                <a:solidFill>
                  <a:schemeClr val="accent6"/>
                </a:solidFill>
              </a:rPr>
              <a:t>public-private </a:t>
            </a:r>
            <a:r>
              <a:rPr lang="en-US" altLang="en-US" sz="1600" b="1" dirty="0">
                <a:solidFill>
                  <a:schemeClr val="accent6"/>
                </a:solidFill>
              </a:rPr>
              <a:t>partnerships </a:t>
            </a:r>
            <a:r>
              <a:rPr lang="en-US" altLang="en-US" sz="1600" b="1" dirty="0" smtClean="0">
                <a:solidFill>
                  <a:schemeClr val="tx2"/>
                </a:solidFill>
              </a:rPr>
              <a:t>to leverage </a:t>
            </a:r>
            <a:r>
              <a:rPr lang="en-US" altLang="en-US" sz="1600" b="1" dirty="0">
                <a:solidFill>
                  <a:schemeClr val="accent6"/>
                </a:solidFill>
              </a:rPr>
              <a:t>research </a:t>
            </a:r>
            <a:r>
              <a:rPr lang="en-US" altLang="en-US" sz="1600" b="1" dirty="0">
                <a:solidFill>
                  <a:schemeClr val="accent6"/>
                </a:solidFill>
              </a:rPr>
              <a:t>results</a:t>
            </a:r>
            <a:endParaRPr lang="en-US" altLang="en-US" sz="16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25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362"/>
            <a:ext cx="9144000" cy="6715276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2060848"/>
            <a:ext cx="9144000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GB" altLang="en-US" sz="2000" b="1" dirty="0" smtClean="0">
                <a:solidFill>
                  <a:schemeClr val="tx2"/>
                </a:solidFill>
              </a:rPr>
              <a:t>R&amp;I in the EUSAIR </a:t>
            </a:r>
            <a:r>
              <a:rPr lang="en-GB" altLang="en-US" sz="2000" b="1" dirty="0" smtClean="0">
                <a:solidFill>
                  <a:schemeClr val="tx2"/>
                </a:solidFill>
              </a:rPr>
              <a:t>- </a:t>
            </a:r>
            <a:r>
              <a:rPr lang="en-GB" altLang="en-US" sz="2000" b="1" dirty="0" smtClean="0">
                <a:solidFill>
                  <a:schemeClr val="bg1">
                    <a:lumMod val="65000"/>
                  </a:schemeClr>
                </a:solidFill>
              </a:rPr>
              <a:t>3 </a:t>
            </a:r>
            <a:r>
              <a:rPr lang="en-GB" altLang="en-US" sz="2000" b="1" dirty="0" smtClean="0">
                <a:solidFill>
                  <a:schemeClr val="bg1">
                    <a:lumMod val="65000"/>
                  </a:schemeClr>
                </a:solidFill>
              </a:rPr>
              <a:t>Panels</a:t>
            </a:r>
            <a:r>
              <a:rPr lang="en-GB" altLang="en-US" sz="2000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altLang="en-US" sz="2000" b="1" dirty="0" smtClean="0">
                <a:solidFill>
                  <a:schemeClr val="bg1">
                    <a:lumMod val="65000"/>
                  </a:schemeClr>
                </a:solidFill>
              </a:rPr>
              <a:t>:</a:t>
            </a:r>
          </a:p>
          <a:p>
            <a:pPr eaLnBrk="1" hangingPunct="1"/>
            <a:endParaRPr lang="en-GB" altLang="en-US" sz="2000" b="1" dirty="0" smtClean="0">
              <a:solidFill>
                <a:schemeClr val="tx2"/>
              </a:solidFill>
            </a:endParaRPr>
          </a:p>
          <a:p>
            <a:pPr eaLnBrk="1" hangingPunct="1"/>
            <a:r>
              <a:rPr lang="en-US" altLang="en-US" sz="1600" b="1" dirty="0" smtClean="0">
                <a:solidFill>
                  <a:srgbClr val="C00000"/>
                </a:solidFill>
              </a:rPr>
              <a:t>Panel 2: </a:t>
            </a:r>
            <a:r>
              <a:rPr lang="en-GB" altLang="en-US" sz="1600" b="1" dirty="0">
                <a:solidFill>
                  <a:srgbClr val="C00000"/>
                </a:solidFill>
              </a:rPr>
              <a:t>EUSAIR Key Actors: Examples and good practices from Clusters and Research Systems</a:t>
            </a:r>
          </a:p>
          <a:p>
            <a:pPr eaLnBrk="1" hangingPunct="1"/>
            <a:endParaRPr lang="en-GB" altLang="en-US" sz="1600" b="1" dirty="0">
              <a:solidFill>
                <a:schemeClr val="tx2"/>
              </a:solidFill>
            </a:endParaRPr>
          </a:p>
          <a:p>
            <a:pPr eaLnBrk="1" hangingPunct="1"/>
            <a:r>
              <a:rPr lang="en-GB" altLang="en-US" sz="1600" b="1" dirty="0">
                <a:solidFill>
                  <a:srgbClr val="C00000"/>
                </a:solidFill>
              </a:rPr>
              <a:t>Importance of </a:t>
            </a:r>
            <a:r>
              <a:rPr lang="en-GB" altLang="en-US" sz="1600" b="1" dirty="0" smtClean="0">
                <a:solidFill>
                  <a:schemeClr val="tx2"/>
                </a:solidFill>
              </a:rPr>
              <a:t>... </a:t>
            </a:r>
            <a:r>
              <a:rPr lang="en-GB" altLang="en-US" sz="1600" b="1" dirty="0" smtClean="0">
                <a:solidFill>
                  <a:srgbClr val="FFC000"/>
                </a:solidFill>
              </a:rPr>
              <a:t>-</a:t>
            </a:r>
            <a:r>
              <a:rPr lang="en-GB" altLang="en-US" sz="1600" b="1" dirty="0" smtClean="0">
                <a:solidFill>
                  <a:schemeClr val="tx2"/>
                </a:solidFill>
              </a:rPr>
              <a:t> Strong clusters</a:t>
            </a:r>
          </a:p>
          <a:p>
            <a:pPr eaLnBrk="1" hangingPunct="1"/>
            <a:endParaRPr lang="en-GB" altLang="en-US" sz="1600" b="1" dirty="0">
              <a:solidFill>
                <a:schemeClr val="tx2"/>
              </a:solidFill>
            </a:endParaRPr>
          </a:p>
          <a:p>
            <a:pPr eaLnBrk="1" hangingPunct="1"/>
            <a:r>
              <a:rPr lang="en-GB" altLang="en-US" sz="1600" b="1" dirty="0" smtClean="0">
                <a:solidFill>
                  <a:schemeClr val="tx2"/>
                </a:solidFill>
              </a:rPr>
              <a:t>		   </a:t>
            </a:r>
            <a:r>
              <a:rPr lang="en-GB" altLang="en-US" sz="1600" b="1" dirty="0" smtClean="0">
                <a:solidFill>
                  <a:srgbClr val="FFC000"/>
                </a:solidFill>
              </a:rPr>
              <a:t>-</a:t>
            </a:r>
            <a:r>
              <a:rPr lang="en-GB" altLang="en-US" sz="1600" b="1" dirty="0" smtClean="0">
                <a:solidFill>
                  <a:schemeClr val="tx2"/>
                </a:solidFill>
              </a:rPr>
              <a:t> N</a:t>
            </a:r>
            <a:r>
              <a:rPr lang="en-GB" altLang="en-US" sz="1600" b="1" dirty="0" smtClean="0">
                <a:solidFill>
                  <a:schemeClr val="tx2"/>
                </a:solidFill>
              </a:rPr>
              <a:t>etworks of universities</a:t>
            </a:r>
          </a:p>
          <a:p>
            <a:pPr eaLnBrk="1" hangingPunct="1"/>
            <a:endParaRPr lang="en-GB" altLang="en-US" sz="1600" b="1" dirty="0">
              <a:solidFill>
                <a:schemeClr val="tx2"/>
              </a:solidFill>
            </a:endParaRPr>
          </a:p>
          <a:p>
            <a:pPr eaLnBrk="1" hangingPunct="1"/>
            <a:r>
              <a:rPr lang="en-GB" altLang="en-US" sz="1600" b="1" dirty="0" smtClean="0">
                <a:solidFill>
                  <a:schemeClr val="tx2"/>
                </a:solidFill>
              </a:rPr>
              <a:t>		   </a:t>
            </a:r>
            <a:r>
              <a:rPr lang="en-GB" altLang="en-US" sz="1600" b="1" dirty="0" smtClean="0">
                <a:solidFill>
                  <a:srgbClr val="FFC000"/>
                </a:solidFill>
              </a:rPr>
              <a:t>- </a:t>
            </a:r>
            <a:r>
              <a:rPr lang="en-GB" altLang="en-US" sz="1600" b="1" dirty="0" smtClean="0">
                <a:solidFill>
                  <a:schemeClr val="tx2"/>
                </a:solidFill>
              </a:rPr>
              <a:t>Science and technology parks and RTOs</a:t>
            </a:r>
          </a:p>
          <a:p>
            <a:pPr eaLnBrk="1" hangingPunct="1"/>
            <a:endParaRPr lang="en-GB" altLang="en-US" sz="1600" b="1" dirty="0">
              <a:solidFill>
                <a:schemeClr val="tx2"/>
              </a:solidFill>
            </a:endParaRPr>
          </a:p>
          <a:p>
            <a:pPr eaLnBrk="1" hangingPunct="1"/>
            <a:endParaRPr lang="en-GB" altLang="en-US" sz="1600" b="1" dirty="0" smtClean="0">
              <a:solidFill>
                <a:schemeClr val="tx2"/>
              </a:solidFill>
            </a:endParaRPr>
          </a:p>
          <a:p>
            <a:pPr eaLnBrk="1" hangingPunct="1"/>
            <a:r>
              <a:rPr lang="en-GB" altLang="en-US" sz="1600" b="1" dirty="0">
                <a:solidFill>
                  <a:srgbClr val="C00000"/>
                </a:solidFill>
              </a:rPr>
              <a:t>Open Innovation</a:t>
            </a:r>
            <a:r>
              <a:rPr lang="en-GB" altLang="en-US" sz="1600" b="1" dirty="0">
                <a:solidFill>
                  <a:srgbClr val="FFC000"/>
                </a:solidFill>
              </a:rPr>
              <a:t> </a:t>
            </a:r>
            <a:r>
              <a:rPr lang="en-GB" altLang="en-US" sz="1600" b="1" dirty="0" smtClean="0">
                <a:solidFill>
                  <a:schemeClr val="tx2"/>
                </a:solidFill>
              </a:rPr>
              <a:t>as a tool for collaboration and integration of the </a:t>
            </a:r>
          </a:p>
          <a:p>
            <a:pPr eaLnBrk="1" hangingPunct="1"/>
            <a:endParaRPr lang="en-GB" altLang="en-US" sz="1600" b="1" dirty="0" smtClean="0">
              <a:solidFill>
                <a:schemeClr val="tx2"/>
              </a:solidFill>
            </a:endParaRPr>
          </a:p>
          <a:p>
            <a:pPr eaLnBrk="1" hangingPunct="1"/>
            <a:r>
              <a:rPr lang="en-GB" altLang="en-US" sz="1600" b="1" dirty="0" err="1" smtClean="0">
                <a:solidFill>
                  <a:schemeClr val="tx2"/>
                </a:solidFill>
              </a:rPr>
              <a:t>Macroregional</a:t>
            </a:r>
            <a:r>
              <a:rPr lang="en-GB" altLang="en-US" sz="1600" b="1" dirty="0" smtClean="0">
                <a:solidFill>
                  <a:schemeClr val="tx2"/>
                </a:solidFill>
              </a:rPr>
              <a:t> research and innovation actors </a:t>
            </a:r>
          </a:p>
          <a:p>
            <a:pPr eaLnBrk="1" hangingPunct="1"/>
            <a:endParaRPr lang="en-GB" altLang="en-US" sz="1600" b="1" dirty="0" smtClean="0">
              <a:solidFill>
                <a:srgbClr val="FFC000"/>
              </a:solidFill>
            </a:endParaRPr>
          </a:p>
          <a:p>
            <a:pPr eaLnBrk="1" hangingPunct="1"/>
            <a:r>
              <a:rPr lang="en-GB" altLang="en-US" sz="1600" b="1" dirty="0">
                <a:solidFill>
                  <a:srgbClr val="C00000"/>
                </a:solidFill>
              </a:rPr>
              <a:t>Analyse transregional value chains</a:t>
            </a:r>
            <a:r>
              <a:rPr lang="en-GB" altLang="en-US" sz="1600" b="1" dirty="0" smtClean="0">
                <a:solidFill>
                  <a:srgbClr val="FFC000"/>
                </a:solidFill>
              </a:rPr>
              <a:t>         </a:t>
            </a:r>
            <a:r>
              <a:rPr lang="en-GB" altLang="en-US" sz="1600" b="1" dirty="0">
                <a:solidFill>
                  <a:srgbClr val="C00000"/>
                </a:solidFill>
              </a:rPr>
              <a:t>leading to a Pilot </a:t>
            </a:r>
            <a:r>
              <a:rPr lang="en-GB" altLang="en-US" sz="1600" b="1" dirty="0" err="1">
                <a:solidFill>
                  <a:srgbClr val="C00000"/>
                </a:solidFill>
              </a:rPr>
              <a:t>Macroregional</a:t>
            </a:r>
            <a:r>
              <a:rPr lang="en-GB" altLang="en-US" sz="1600" b="1" dirty="0">
                <a:solidFill>
                  <a:srgbClr val="C00000"/>
                </a:solidFill>
              </a:rPr>
              <a:t> S3 ?</a:t>
            </a:r>
          </a:p>
          <a:p>
            <a:pPr eaLnBrk="1" hangingPunct="1"/>
            <a:endParaRPr lang="en-US" altLang="en-US" sz="1600" b="1" dirty="0" smtClean="0">
              <a:solidFill>
                <a:srgbClr val="FFC000"/>
              </a:solidFill>
            </a:endParaRPr>
          </a:p>
          <a:p>
            <a:pPr eaLnBrk="1" hangingPunct="1"/>
            <a:endParaRPr lang="en-US" altLang="en-US" sz="1600" b="1" dirty="0">
              <a:solidFill>
                <a:schemeClr val="tx2"/>
              </a:solidFill>
            </a:endParaRPr>
          </a:p>
          <a:p>
            <a:pPr eaLnBrk="1" hangingPunct="1"/>
            <a:endParaRPr lang="en-US" altLang="en-US" sz="1600" b="1" dirty="0" smtClean="0">
              <a:solidFill>
                <a:schemeClr val="tx2"/>
              </a:solidFill>
            </a:endParaRPr>
          </a:p>
          <a:p>
            <a:pPr eaLnBrk="1" hangingPunct="1"/>
            <a:endParaRPr lang="en-US" altLang="en-US" sz="1600" b="1" dirty="0">
              <a:solidFill>
                <a:schemeClr val="tx2"/>
              </a:solidFill>
            </a:endParaRPr>
          </a:p>
          <a:p>
            <a:pPr eaLnBrk="1" hangingPunct="1"/>
            <a:endParaRPr lang="en-US" altLang="en-US" sz="1600" b="1" dirty="0" smtClean="0">
              <a:solidFill>
                <a:schemeClr val="tx2"/>
              </a:solidFill>
            </a:endParaRPr>
          </a:p>
        </p:txBody>
      </p:sp>
      <p:sp>
        <p:nvSpPr>
          <p:cNvPr id="4" name="Freccia a destra 3"/>
          <p:cNvSpPr/>
          <p:nvPr/>
        </p:nvSpPr>
        <p:spPr>
          <a:xfrm>
            <a:off x="4139952" y="6093296"/>
            <a:ext cx="43204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140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362"/>
            <a:ext cx="9144000" cy="6715276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4068" y="2060848"/>
            <a:ext cx="8999932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r>
              <a:rPr lang="en-GB" altLang="en-US" sz="2000" b="1" dirty="0" smtClean="0">
                <a:solidFill>
                  <a:schemeClr val="tx2"/>
                </a:solidFill>
              </a:rPr>
              <a:t>R&amp;I in the EUSAIR </a:t>
            </a:r>
            <a:r>
              <a:rPr lang="en-GB" altLang="en-US" sz="2000" b="1" dirty="0" smtClean="0">
                <a:solidFill>
                  <a:schemeClr val="tx2"/>
                </a:solidFill>
              </a:rPr>
              <a:t>- </a:t>
            </a:r>
            <a:r>
              <a:rPr lang="en-GB" altLang="en-US" sz="2000" b="1" dirty="0" smtClean="0">
                <a:solidFill>
                  <a:schemeClr val="bg1">
                    <a:lumMod val="65000"/>
                  </a:schemeClr>
                </a:solidFill>
              </a:rPr>
              <a:t>3 </a:t>
            </a:r>
            <a:r>
              <a:rPr lang="en-GB" altLang="en-US" sz="2000" b="1" dirty="0" smtClean="0">
                <a:solidFill>
                  <a:schemeClr val="bg1">
                    <a:lumMod val="65000"/>
                  </a:schemeClr>
                </a:solidFill>
              </a:rPr>
              <a:t>Panel</a:t>
            </a:r>
            <a:r>
              <a:rPr lang="en-GB" altLang="en-US" sz="2000" b="1" dirty="0" smtClean="0">
                <a:solidFill>
                  <a:schemeClr val="bg1">
                    <a:lumMod val="65000"/>
                  </a:schemeClr>
                </a:solidFill>
              </a:rPr>
              <a:t>s </a:t>
            </a:r>
            <a:r>
              <a:rPr lang="en-GB" altLang="en-US" sz="2000" b="1" dirty="0" smtClean="0">
                <a:solidFill>
                  <a:schemeClr val="bg1">
                    <a:lumMod val="65000"/>
                  </a:schemeClr>
                </a:solidFill>
              </a:rPr>
              <a:t>:</a:t>
            </a:r>
          </a:p>
          <a:p>
            <a:pPr eaLnBrk="1" hangingPunct="1"/>
            <a:endParaRPr lang="en-US" altLang="en-US" sz="16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eaLnBrk="1" hangingPunct="1"/>
            <a:r>
              <a:rPr lang="en-US" altLang="en-US" sz="1600" b="1" dirty="0" smtClean="0">
                <a:solidFill>
                  <a:schemeClr val="accent3">
                    <a:lumMod val="75000"/>
                  </a:schemeClr>
                </a:solidFill>
              </a:rPr>
              <a:t>Panel </a:t>
            </a:r>
            <a:r>
              <a:rPr lang="en-US" altLang="en-US" sz="1600" b="1" dirty="0" smtClean="0">
                <a:solidFill>
                  <a:schemeClr val="accent3">
                    <a:lumMod val="75000"/>
                  </a:schemeClr>
                </a:solidFill>
              </a:rPr>
              <a:t>3:</a:t>
            </a:r>
            <a:r>
              <a:rPr lang="en-US" altLang="en-US" sz="1600" b="1" dirty="0" smtClean="0">
                <a:solidFill>
                  <a:schemeClr val="tx2"/>
                </a:solidFill>
              </a:rPr>
              <a:t> </a:t>
            </a:r>
            <a:r>
              <a:rPr lang="en-GB" altLang="en-US" sz="1600" b="1" dirty="0">
                <a:solidFill>
                  <a:schemeClr val="accent3">
                    <a:lumMod val="75000"/>
                  </a:schemeClr>
                </a:solidFill>
              </a:rPr>
              <a:t>Boosting public-private investments in the </a:t>
            </a:r>
            <a:r>
              <a:rPr lang="en-GB" altLang="en-US" sz="1600" b="1" dirty="0" smtClean="0">
                <a:solidFill>
                  <a:schemeClr val="accent3">
                    <a:lumMod val="75000"/>
                  </a:schemeClr>
                </a:solidFill>
              </a:rPr>
              <a:t>EUSAIR/Maximizing </a:t>
            </a:r>
            <a:r>
              <a:rPr lang="en-GB" altLang="en-US" sz="1600" b="1" dirty="0">
                <a:solidFill>
                  <a:schemeClr val="accent3">
                    <a:lumMod val="75000"/>
                  </a:schemeClr>
                </a:solidFill>
              </a:rPr>
              <a:t>the use of EU funding opportunities for the </a:t>
            </a:r>
            <a:r>
              <a:rPr lang="en-GB" altLang="en-US" sz="1600" b="1" dirty="0" smtClean="0">
                <a:solidFill>
                  <a:schemeClr val="accent3">
                    <a:lumMod val="75000"/>
                  </a:schemeClr>
                </a:solidFill>
              </a:rPr>
              <a:t>valorisation </a:t>
            </a:r>
            <a:r>
              <a:rPr lang="en-GB" altLang="en-US" sz="1600" b="1" dirty="0">
                <a:solidFill>
                  <a:schemeClr val="accent3">
                    <a:lumMod val="75000"/>
                  </a:schemeClr>
                </a:solidFill>
              </a:rPr>
              <a:t>of research results </a:t>
            </a:r>
            <a:endParaRPr lang="en-GB" altLang="en-US" sz="16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eaLnBrk="1" hangingPunct="1"/>
            <a:endParaRPr lang="en-GB" altLang="en-US" sz="1600" b="1" dirty="0">
              <a:solidFill>
                <a:schemeClr val="tx2"/>
              </a:solidFill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GB" altLang="en-US" sz="1600" b="1" dirty="0">
                <a:solidFill>
                  <a:schemeClr val="tx2"/>
                </a:solidFill>
              </a:rPr>
              <a:t>B</a:t>
            </a:r>
            <a:r>
              <a:rPr lang="en-GB" altLang="en-US" sz="1600" b="1" dirty="0" smtClean="0">
                <a:solidFill>
                  <a:schemeClr val="tx2"/>
                </a:solidFill>
              </a:rPr>
              <a:t>usiness and research challenges - </a:t>
            </a:r>
            <a:r>
              <a:rPr lang="en-GB" altLang="en-US" sz="1600" b="1" dirty="0" smtClean="0">
                <a:solidFill>
                  <a:schemeClr val="accent3">
                    <a:lumMod val="75000"/>
                  </a:schemeClr>
                </a:solidFill>
              </a:rPr>
              <a:t>B2B, R2B cooperation, limited capacities/concentration of resources for small countries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endParaRPr lang="en-GB" altLang="en-US" sz="1600" b="1" dirty="0">
              <a:solidFill>
                <a:schemeClr val="tx2"/>
              </a:solidFill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GB" altLang="en-US" sz="1600" b="1" dirty="0">
                <a:solidFill>
                  <a:schemeClr val="accent3">
                    <a:lumMod val="75000"/>
                  </a:schemeClr>
                </a:solidFill>
              </a:rPr>
              <a:t>R</a:t>
            </a:r>
            <a:r>
              <a:rPr lang="en-GB" altLang="en-US" sz="1600" b="1" dirty="0" smtClean="0">
                <a:solidFill>
                  <a:schemeClr val="accent3">
                    <a:lumMod val="75000"/>
                  </a:schemeClr>
                </a:solidFill>
              </a:rPr>
              <a:t>ole of financing</a:t>
            </a:r>
            <a:r>
              <a:rPr lang="en-GB" altLang="en-US" sz="1600" b="1" dirty="0" smtClean="0">
                <a:solidFill>
                  <a:schemeClr val="tx2"/>
                </a:solidFill>
              </a:rPr>
              <a:t> (loans, guaranties, equity) - Difficult financing of </a:t>
            </a:r>
            <a:r>
              <a:rPr lang="en-GB" altLang="en-US" sz="1600" b="1" dirty="0" smtClean="0">
                <a:solidFill>
                  <a:schemeClr val="accent3">
                    <a:lumMod val="75000"/>
                  </a:schemeClr>
                </a:solidFill>
              </a:rPr>
              <a:t>specific niche innovation activities </a:t>
            </a:r>
            <a:r>
              <a:rPr lang="en-GB" altLang="en-US" sz="1600" b="1" dirty="0" smtClean="0">
                <a:solidFill>
                  <a:srgbClr val="002060"/>
                </a:solidFill>
              </a:rPr>
              <a:t>(</a:t>
            </a:r>
            <a:r>
              <a:rPr lang="en-GB" altLang="en-US" sz="1600" b="1" dirty="0">
                <a:solidFill>
                  <a:schemeClr val="tx2"/>
                </a:solidFill>
              </a:rPr>
              <a:t>underwater cultural heritage)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endParaRPr lang="en-GB" altLang="en-US" sz="1600" b="1" dirty="0">
              <a:solidFill>
                <a:schemeClr val="tx2"/>
              </a:solidFill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GB" altLang="en-US" sz="1600" b="1" dirty="0" smtClean="0">
                <a:solidFill>
                  <a:schemeClr val="accent3">
                    <a:lumMod val="75000"/>
                  </a:schemeClr>
                </a:solidFill>
              </a:rPr>
              <a:t>ESIF </a:t>
            </a:r>
            <a:r>
              <a:rPr lang="en-GB" altLang="en-US" sz="1600" b="1" dirty="0" smtClean="0">
                <a:solidFill>
                  <a:schemeClr val="accent1">
                    <a:lumMod val="75000"/>
                  </a:schemeClr>
                </a:solidFill>
              </a:rPr>
              <a:t>(risk taking) vs. </a:t>
            </a:r>
            <a:r>
              <a:rPr lang="en-GB" altLang="en-US" sz="1600" b="1" dirty="0" smtClean="0">
                <a:solidFill>
                  <a:schemeClr val="accent3">
                    <a:lumMod val="75000"/>
                  </a:schemeClr>
                </a:solidFill>
              </a:rPr>
              <a:t>EFSI and EIB I</a:t>
            </a:r>
            <a:r>
              <a:rPr lang="en-GB" altLang="en-US" sz="1600" b="1" dirty="0" smtClean="0">
                <a:solidFill>
                  <a:schemeClr val="accent3">
                    <a:lumMod val="75000"/>
                  </a:schemeClr>
                </a:solidFill>
              </a:rPr>
              <a:t>nnovative financial instruments </a:t>
            </a:r>
            <a:r>
              <a:rPr lang="en-GB" altLang="en-US" sz="1600" b="1" dirty="0" smtClean="0">
                <a:solidFill>
                  <a:schemeClr val="tx2"/>
                </a:solidFill>
              </a:rPr>
              <a:t>(bankability and financial sustainability of projects)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endParaRPr lang="en-GB" altLang="en-US" sz="1600" b="1" dirty="0">
              <a:solidFill>
                <a:schemeClr val="tx2"/>
              </a:solidFill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GB" altLang="en-US" sz="1600" b="1" dirty="0" smtClean="0">
                <a:solidFill>
                  <a:schemeClr val="tx2"/>
                </a:solidFill>
              </a:rPr>
              <a:t>Underdeveloped </a:t>
            </a:r>
            <a:r>
              <a:rPr lang="en-GB" altLang="en-US" sz="1600" b="1" dirty="0">
                <a:solidFill>
                  <a:schemeClr val="accent3">
                    <a:lumMod val="75000"/>
                  </a:schemeClr>
                </a:solidFill>
              </a:rPr>
              <a:t>business angels </a:t>
            </a:r>
            <a:r>
              <a:rPr lang="en-GB" altLang="en-US" sz="1600" b="1" dirty="0" smtClean="0">
                <a:solidFill>
                  <a:schemeClr val="tx2"/>
                </a:solidFill>
              </a:rPr>
              <a:t>support start ups and other clusters driven investments in non mainstream R&amp;I areas</a:t>
            </a:r>
            <a:endParaRPr lang="en-GB" altLang="en-US" sz="1600" b="1" dirty="0" smtClean="0">
              <a:solidFill>
                <a:schemeClr val="tx2"/>
              </a:solidFill>
            </a:endParaRPr>
          </a:p>
          <a:p>
            <a:pPr eaLnBrk="1" hangingPunct="1"/>
            <a:endParaRPr lang="en-US" altLang="en-US" sz="1600" b="1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53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342</Words>
  <Application>Microsoft Office PowerPoint</Application>
  <PresentationFormat>Presentazione su schermo (4:3)</PresentationFormat>
  <Paragraphs>56</Paragraphs>
  <Slides>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10" baseType="lpstr">
      <vt:lpstr>Arial</vt:lpstr>
      <vt:lpstr>Calibri</vt:lpstr>
      <vt:lpstr>Verdana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fiorenza massimi</dc:creator>
  <cp:lastModifiedBy>Valentina Pinna</cp:lastModifiedBy>
  <cp:revision>32</cp:revision>
  <dcterms:created xsi:type="dcterms:W3CDTF">2015-03-02T14:41:06Z</dcterms:created>
  <dcterms:modified xsi:type="dcterms:W3CDTF">2018-05-24T15:03:32Z</dcterms:modified>
</cp:coreProperties>
</file>